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51A0E-5E40-4B3B-BFD5-84A133C582DB}" type="datetimeFigureOut">
              <a:rPr lang="en-US" smtClean="0"/>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FB9E2-FF54-4ACF-954E-7B49340FA204}" type="slidenum">
              <a:rPr lang="en-US" smtClean="0"/>
              <a:t>‹#›</a:t>
            </a:fld>
            <a:endParaRPr lang="en-US"/>
          </a:p>
        </p:txBody>
      </p:sp>
    </p:spTree>
    <p:extLst>
      <p:ext uri="{BB962C8B-B14F-4D97-AF65-F5344CB8AC3E}">
        <p14:creationId xmlns:p14="http://schemas.microsoft.com/office/powerpoint/2010/main" val="144645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history of ancient Egypt is divided in three time frames: Old Kingdom, Middle</a:t>
            </a:r>
            <a:r>
              <a:rPr lang="en-US" baseline="0" dirty="0" smtClean="0"/>
              <a:t> Kingdom and the New Kingdom.  Although not the first civilization, it was the most powerful and the longest lasting. Like all the ancient civilizations, it was POLYTHEISTIC (Re, Osiris, Isis and </a:t>
            </a:r>
            <a:r>
              <a:rPr lang="en-US" baseline="0" dirty="0" err="1" smtClean="0"/>
              <a:t>Horos</a:t>
            </a:r>
            <a:r>
              <a:rPr lang="en-US" baseline="0" dirty="0" smtClean="0"/>
              <a:t> were the most powerful, who ruled over the land and sea, and the realm of the dead).</a:t>
            </a:r>
            <a:endParaRPr lang="en-US" dirty="0"/>
          </a:p>
        </p:txBody>
      </p:sp>
      <p:sp>
        <p:nvSpPr>
          <p:cNvPr id="4" name="Slide Number Placeholder 3"/>
          <p:cNvSpPr>
            <a:spLocks noGrp="1"/>
          </p:cNvSpPr>
          <p:nvPr>
            <p:ph type="sldNum" sz="quarter" idx="10"/>
          </p:nvPr>
        </p:nvSpPr>
        <p:spPr/>
        <p:txBody>
          <a:bodyPr/>
          <a:lstStyle/>
          <a:p>
            <a:fld id="{C77FB9E2-FF54-4ACF-954E-7B49340FA204}" type="slidenum">
              <a:rPr lang="en-US" smtClean="0"/>
              <a:t>7</a:t>
            </a:fld>
            <a:endParaRPr lang="en-US"/>
          </a:p>
        </p:txBody>
      </p:sp>
    </p:spTree>
    <p:extLst>
      <p:ext uri="{BB962C8B-B14F-4D97-AF65-F5344CB8AC3E}">
        <p14:creationId xmlns:p14="http://schemas.microsoft.com/office/powerpoint/2010/main" val="409020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F61E63A-E748-4708-A065-567FDAB216ED}"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0869-0BB6-48D2-B0E7-7BBAF6DD61C1}"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1E63A-E748-4708-A065-567FDAB216ED}"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0869-0BB6-48D2-B0E7-7BBAF6DD61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1E63A-E748-4708-A065-567FDAB216ED}"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0869-0BB6-48D2-B0E7-7BBAF6DD61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1E63A-E748-4708-A065-567FDAB216ED}"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0869-0BB6-48D2-B0E7-7BBAF6DD61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F61E63A-E748-4708-A065-567FDAB216ED}" type="datetimeFigureOut">
              <a:rPr lang="en-US" smtClean="0"/>
              <a:t>9/3/2013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DF8D0869-0BB6-48D2-B0E7-7BBAF6DD61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1E63A-E748-4708-A065-567FDAB216ED}"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0869-0BB6-48D2-B0E7-7BBAF6DD61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1E63A-E748-4708-A065-567FDAB216ED}" type="datetimeFigureOut">
              <a:rPr lang="en-US" smtClean="0"/>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D0869-0BB6-48D2-B0E7-7BBAF6DD61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1E63A-E748-4708-A065-567FDAB216ED}" type="datetimeFigureOut">
              <a:rPr lang="en-US" smtClean="0"/>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D0869-0BB6-48D2-B0E7-7BBAF6DD61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1E63A-E748-4708-A065-567FDAB216ED}" type="datetimeFigureOut">
              <a:rPr lang="en-US" smtClean="0"/>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0869-0BB6-48D2-B0E7-7BBAF6DD61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61E63A-E748-4708-A065-567FDAB216ED}"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0869-0BB6-48D2-B0E7-7BBAF6DD61C1}"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F61E63A-E748-4708-A065-567FDAB216ED}"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0869-0BB6-48D2-B0E7-7BBAF6DD61C1}"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F61E63A-E748-4708-A065-567FDAB216ED}" type="datetimeFigureOut">
              <a:rPr lang="en-US" smtClean="0"/>
              <a:t>9/3/2013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F8D0869-0BB6-48D2-B0E7-7BBAF6DD61C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4419600" cy="914527"/>
          </a:xfrm>
        </p:spPr>
        <p:txBody>
          <a:bodyPr>
            <a:noAutofit/>
          </a:bodyPr>
          <a:lstStyle/>
          <a:p>
            <a:pPr algn="ctr"/>
            <a:r>
              <a:rPr lang="en-US" sz="6000" dirty="0" smtClean="0">
                <a:solidFill>
                  <a:schemeClr val="accent5">
                    <a:lumMod val="60000"/>
                    <a:lumOff val="40000"/>
                  </a:schemeClr>
                </a:solidFill>
              </a:rPr>
              <a:t>King Tut</a:t>
            </a:r>
            <a:endParaRPr lang="en-US" sz="6000" dirty="0">
              <a:solidFill>
                <a:schemeClr val="accent5">
                  <a:lumMod val="60000"/>
                  <a:lumOff val="40000"/>
                </a:schemeClr>
              </a:solidFill>
            </a:endParaRPr>
          </a:p>
        </p:txBody>
      </p:sp>
      <p:sp>
        <p:nvSpPr>
          <p:cNvPr id="3" name="Subtitle 2"/>
          <p:cNvSpPr>
            <a:spLocks noGrp="1"/>
          </p:cNvSpPr>
          <p:nvPr>
            <p:ph type="subTitle" idx="1"/>
          </p:nvPr>
        </p:nvSpPr>
        <p:spPr>
          <a:xfrm>
            <a:off x="0" y="2057400"/>
            <a:ext cx="4800600" cy="2895600"/>
          </a:xfrm>
        </p:spPr>
        <p:txBody>
          <a:bodyPr>
            <a:normAutofit fontScale="92500" lnSpcReduction="10000"/>
          </a:bodyPr>
          <a:lstStyle/>
          <a:p>
            <a:r>
              <a:rPr lang="en-US" dirty="0" err="1">
                <a:solidFill>
                  <a:schemeClr val="accent5">
                    <a:lumMod val="60000"/>
                    <a:lumOff val="40000"/>
                  </a:schemeClr>
                </a:solidFill>
              </a:rPr>
              <a:t>Tutankhamun</a:t>
            </a:r>
            <a:r>
              <a:rPr lang="en-US" dirty="0">
                <a:solidFill>
                  <a:schemeClr val="accent5">
                    <a:lumMod val="60000"/>
                    <a:lumOff val="40000"/>
                  </a:schemeClr>
                </a:solidFill>
              </a:rPr>
              <a:t> </a:t>
            </a:r>
            <a:r>
              <a:rPr lang="en-US" dirty="0" smtClean="0">
                <a:solidFill>
                  <a:schemeClr val="accent5">
                    <a:lumMod val="60000"/>
                    <a:lumOff val="40000"/>
                  </a:schemeClr>
                </a:solidFill>
              </a:rPr>
              <a:t>was an Egyptian </a:t>
            </a:r>
            <a:r>
              <a:rPr lang="en-US" dirty="0" err="1" smtClean="0">
                <a:solidFill>
                  <a:schemeClr val="accent5">
                    <a:lumMod val="60000"/>
                    <a:lumOff val="40000"/>
                  </a:schemeClr>
                </a:solidFill>
              </a:rPr>
              <a:t>pharoah</a:t>
            </a:r>
            <a:r>
              <a:rPr lang="en-US" dirty="0" smtClean="0">
                <a:solidFill>
                  <a:schemeClr val="accent5">
                    <a:lumMod val="60000"/>
                    <a:lumOff val="40000"/>
                  </a:schemeClr>
                </a:solidFill>
              </a:rPr>
              <a:t> of the 18</a:t>
            </a:r>
            <a:r>
              <a:rPr lang="en-US" baseline="30000" dirty="0" smtClean="0">
                <a:solidFill>
                  <a:schemeClr val="accent5">
                    <a:lumMod val="60000"/>
                    <a:lumOff val="40000"/>
                  </a:schemeClr>
                </a:solidFill>
              </a:rPr>
              <a:t>th</a:t>
            </a:r>
            <a:r>
              <a:rPr lang="en-US" dirty="0" smtClean="0">
                <a:solidFill>
                  <a:schemeClr val="accent5">
                    <a:lumMod val="60000"/>
                    <a:lumOff val="40000"/>
                  </a:schemeClr>
                </a:solidFill>
              </a:rPr>
              <a:t> dynasty (ca. !332-1323 B.C.) during the Egyptian period of the New Kingdom. He is more popular called King Tut, his </a:t>
            </a:r>
            <a:r>
              <a:rPr lang="en-US" dirty="0">
                <a:solidFill>
                  <a:schemeClr val="accent5">
                    <a:lumMod val="60000"/>
                    <a:lumOff val="40000"/>
                  </a:schemeClr>
                </a:solidFill>
              </a:rPr>
              <a:t>original </a:t>
            </a:r>
            <a:r>
              <a:rPr lang="en-US" dirty="0" smtClean="0">
                <a:solidFill>
                  <a:schemeClr val="accent5">
                    <a:lumMod val="60000"/>
                    <a:lumOff val="40000"/>
                  </a:schemeClr>
                </a:solidFill>
              </a:rPr>
              <a:t>name(</a:t>
            </a:r>
            <a:r>
              <a:rPr lang="en-US" dirty="0" err="1" smtClean="0">
                <a:solidFill>
                  <a:schemeClr val="accent5">
                    <a:lumMod val="60000"/>
                    <a:lumOff val="40000"/>
                  </a:schemeClr>
                </a:solidFill>
              </a:rPr>
              <a:t>Tutankhaten</a:t>
            </a:r>
            <a:r>
              <a:rPr lang="en-US" dirty="0" smtClean="0">
                <a:solidFill>
                  <a:schemeClr val="accent5">
                    <a:lumMod val="60000"/>
                    <a:lumOff val="40000"/>
                  </a:schemeClr>
                </a:solidFill>
              </a:rPr>
              <a:t>) </a:t>
            </a:r>
            <a:r>
              <a:rPr lang="en-US" dirty="0">
                <a:solidFill>
                  <a:schemeClr val="accent5">
                    <a:lumMod val="60000"/>
                    <a:lumOff val="40000"/>
                  </a:schemeClr>
                </a:solidFill>
              </a:rPr>
              <a:t>meant “"Living Image of </a:t>
            </a:r>
            <a:r>
              <a:rPr lang="en-US" dirty="0" err="1" smtClean="0">
                <a:solidFill>
                  <a:schemeClr val="accent5">
                    <a:lumMod val="60000"/>
                    <a:lumOff val="40000"/>
                  </a:schemeClr>
                </a:solidFill>
              </a:rPr>
              <a:t>Aten</a:t>
            </a:r>
            <a:r>
              <a:rPr lang="en-US" dirty="0">
                <a:solidFill>
                  <a:schemeClr val="accent5">
                    <a:lumMod val="60000"/>
                    <a:lumOff val="40000"/>
                  </a:schemeClr>
                </a:solidFill>
              </a:rPr>
              <a:t>”, while </a:t>
            </a:r>
            <a:r>
              <a:rPr lang="en-US" dirty="0" err="1" smtClean="0">
                <a:solidFill>
                  <a:schemeClr val="accent5">
                    <a:lumMod val="60000"/>
                    <a:lumOff val="40000"/>
                  </a:schemeClr>
                </a:solidFill>
              </a:rPr>
              <a:t>Tutankhamun</a:t>
            </a:r>
            <a:r>
              <a:rPr lang="en-US" dirty="0">
                <a:solidFill>
                  <a:schemeClr val="accent5">
                    <a:lumMod val="60000"/>
                    <a:lumOff val="40000"/>
                  </a:schemeClr>
                </a:solidFill>
              </a:rPr>
              <a:t> means  "Living Image of </a:t>
            </a:r>
            <a:r>
              <a:rPr lang="en-US" dirty="0" err="1">
                <a:solidFill>
                  <a:schemeClr val="accent5">
                    <a:lumMod val="60000"/>
                    <a:lumOff val="40000"/>
                  </a:schemeClr>
                </a:solidFill>
              </a:rPr>
              <a:t>Amun</a:t>
            </a:r>
            <a:r>
              <a:rPr lang="en-US" dirty="0">
                <a:solidFill>
                  <a:schemeClr val="accent5">
                    <a:lumMod val="60000"/>
                    <a:lumOff val="40000"/>
                  </a:schemeClr>
                </a:solidFill>
              </a:rPr>
              <a:t>". </a:t>
            </a:r>
            <a:r>
              <a:rPr lang="en-US" dirty="0" smtClean="0">
                <a:solidFill>
                  <a:schemeClr val="accent5">
                    <a:lumMod val="60000"/>
                    <a:lumOff val="40000"/>
                  </a:schemeClr>
                </a:solidFill>
              </a:rPr>
              <a:t>He was discovered in 1922 by </a:t>
            </a:r>
            <a:r>
              <a:rPr lang="en-US" dirty="0">
                <a:solidFill>
                  <a:schemeClr val="accent5">
                    <a:lumMod val="60000"/>
                    <a:lumOff val="40000"/>
                  </a:schemeClr>
                </a:solidFill>
              </a:rPr>
              <a:t>Howard Carter, and  George Herbert, 5th Earl of </a:t>
            </a:r>
            <a:r>
              <a:rPr lang="en-US" dirty="0" smtClean="0">
                <a:solidFill>
                  <a:schemeClr val="accent5">
                    <a:lumMod val="60000"/>
                    <a:lumOff val="40000"/>
                  </a:schemeClr>
                </a:solidFill>
              </a:rPr>
              <a:t>Carnarvon. No one knows of </a:t>
            </a:r>
            <a:r>
              <a:rPr lang="en-US" dirty="0" err="1" smtClean="0">
                <a:solidFill>
                  <a:schemeClr val="accent5">
                    <a:lumMod val="60000"/>
                    <a:lumOff val="40000"/>
                  </a:schemeClr>
                </a:solidFill>
              </a:rPr>
              <a:t>Tut’s</a:t>
            </a:r>
            <a:r>
              <a:rPr lang="en-US" dirty="0" smtClean="0">
                <a:solidFill>
                  <a:schemeClr val="accent5">
                    <a:lumMod val="60000"/>
                    <a:lumOff val="40000"/>
                  </a:schemeClr>
                </a:solidFill>
              </a:rPr>
              <a:t> final days and his death.</a:t>
            </a:r>
            <a:endParaRPr lang="en-US" dirty="0">
              <a:solidFill>
                <a:schemeClr val="accent5">
                  <a:lumMod val="60000"/>
                  <a:lumOff val="4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945" y="1371600"/>
            <a:ext cx="3814762" cy="521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90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73" y="3679952"/>
            <a:ext cx="4756727" cy="1044448"/>
          </a:xfrm>
        </p:spPr>
        <p:txBody>
          <a:bodyPr>
            <a:normAutofit fontScale="92500" lnSpcReduction="10000"/>
          </a:bodyPr>
          <a:lstStyle/>
          <a:p>
            <a:pPr marL="0" indent="0">
              <a:buNone/>
            </a:pPr>
            <a:r>
              <a:rPr lang="en-US" dirty="0" smtClean="0">
                <a:solidFill>
                  <a:schemeClr val="tx1"/>
                </a:solidFill>
              </a:rPr>
              <a:t>The Mask </a:t>
            </a:r>
            <a:r>
              <a:rPr lang="en-US" dirty="0">
                <a:solidFill>
                  <a:schemeClr val="tx1"/>
                </a:solidFill>
              </a:rPr>
              <a:t>of </a:t>
            </a:r>
            <a:r>
              <a:rPr lang="en-US" dirty="0" err="1">
                <a:solidFill>
                  <a:schemeClr val="tx1"/>
                </a:solidFill>
              </a:rPr>
              <a:t>Tutankhamun's</a:t>
            </a:r>
            <a:r>
              <a:rPr lang="en-US" dirty="0">
                <a:solidFill>
                  <a:schemeClr val="tx1"/>
                </a:solidFill>
              </a:rPr>
              <a:t> </a:t>
            </a:r>
            <a:r>
              <a:rPr lang="en-US" dirty="0" smtClean="0">
                <a:solidFill>
                  <a:schemeClr val="tx1"/>
                </a:solidFill>
              </a:rPr>
              <a:t>mummy is now an icon by which every one thinks of when the topic of ancient Egypt arises.</a:t>
            </a:r>
            <a:endParaRPr lang="en-US" dirty="0">
              <a:solidFill>
                <a:schemeClr val="tx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724400" cy="352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109" y="1219200"/>
            <a:ext cx="396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196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219" b="13219"/>
          <a:stretch>
            <a:fillRect/>
          </a:stretch>
        </p:blipFill>
        <p:spPr/>
      </p:pic>
      <p:sp>
        <p:nvSpPr>
          <p:cNvPr id="3" name="Title 2"/>
          <p:cNvSpPr>
            <a:spLocks noGrp="1"/>
          </p:cNvSpPr>
          <p:nvPr>
            <p:ph type="title"/>
          </p:nvPr>
        </p:nvSpPr>
        <p:spPr/>
        <p:txBody>
          <a:bodyPr/>
          <a:lstStyle/>
          <a:p>
            <a:r>
              <a:rPr lang="en-US" dirty="0" smtClean="0"/>
              <a:t>ANCIENT EGYPT</a:t>
            </a:r>
            <a:endParaRPr lang="en-US" dirty="0"/>
          </a:p>
        </p:txBody>
      </p:sp>
      <p:sp>
        <p:nvSpPr>
          <p:cNvPr id="4" name="Text Placeholder 3"/>
          <p:cNvSpPr>
            <a:spLocks noGrp="1"/>
          </p:cNvSpPr>
          <p:nvPr>
            <p:ph type="body" sz="half" idx="2"/>
          </p:nvPr>
        </p:nvSpPr>
        <p:spPr>
          <a:xfrm>
            <a:off x="228600" y="3200400"/>
            <a:ext cx="2377440" cy="1371600"/>
          </a:xfrm>
        </p:spPr>
        <p:txBody>
          <a:bodyPr>
            <a:normAutofit fontScale="70000" lnSpcReduction="20000"/>
          </a:bodyPr>
          <a:lstStyle/>
          <a:p>
            <a:r>
              <a:rPr lang="en-US" dirty="0" smtClean="0"/>
              <a:t>The ancient Egyptian civilization  developed along the banks of the NILE RIVER, the longest in the world @ 4,000 miles. The Nile Delta is called Lower Egypt, and the land upstream, to the south is called Upper Egypt.</a:t>
            </a:r>
            <a:endParaRPr lang="en-US" dirty="0"/>
          </a:p>
        </p:txBody>
      </p:sp>
    </p:spTree>
    <p:extLst>
      <p:ext uri="{BB962C8B-B14F-4D97-AF65-F5344CB8AC3E}">
        <p14:creationId xmlns:p14="http://schemas.microsoft.com/office/powerpoint/2010/main" val="345607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673889"/>
            <a:ext cx="3295650" cy="944563"/>
          </a:xfrm>
        </p:spPr>
        <p:txBody>
          <a:bodyPr>
            <a:normAutofit fontScale="92500" lnSpcReduction="20000"/>
          </a:bodyPr>
          <a:lstStyle/>
          <a:p>
            <a:pPr marL="0" indent="0">
              <a:buNone/>
            </a:pPr>
            <a:r>
              <a:rPr lang="en-US" dirty="0" smtClean="0">
                <a:solidFill>
                  <a:schemeClr val="tx1"/>
                </a:solidFill>
              </a:rPr>
              <a:t>(Above) Howard Carter an English </a:t>
            </a:r>
            <a:r>
              <a:rPr lang="en-US" dirty="0" err="1" smtClean="0">
                <a:solidFill>
                  <a:schemeClr val="tx1"/>
                </a:solidFill>
              </a:rPr>
              <a:t>archaelogist</a:t>
            </a:r>
            <a:r>
              <a:rPr lang="en-US" dirty="0" smtClean="0">
                <a:solidFill>
                  <a:schemeClr val="tx1"/>
                </a:solidFill>
              </a:rPr>
              <a:t> </a:t>
            </a:r>
            <a:r>
              <a:rPr lang="en-US" dirty="0">
                <a:solidFill>
                  <a:schemeClr val="tx1"/>
                </a:solidFill>
              </a:rPr>
              <a:t>and </a:t>
            </a:r>
            <a:r>
              <a:rPr lang="en-US" dirty="0" smtClean="0">
                <a:solidFill>
                  <a:schemeClr val="tx1"/>
                </a:solidFill>
              </a:rPr>
              <a:t>Egyptologist</a:t>
            </a:r>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2956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05062"/>
            <a:ext cx="32385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01145" y="1158565"/>
            <a:ext cx="3252355" cy="1200329"/>
          </a:xfrm>
          <a:prstGeom prst="rect">
            <a:avLst/>
          </a:prstGeom>
          <a:noFill/>
        </p:spPr>
        <p:txBody>
          <a:bodyPr wrap="square" rtlCol="0">
            <a:spAutoFit/>
          </a:bodyPr>
          <a:lstStyle/>
          <a:p>
            <a:r>
              <a:rPr lang="en-US" sz="2400" dirty="0" smtClean="0"/>
              <a:t>(Below) George Herbert, 5th Earl of Carnarvon an English aristocrat</a:t>
            </a:r>
            <a:endParaRPr lang="en-US" sz="2400" dirty="0"/>
          </a:p>
        </p:txBody>
      </p:sp>
    </p:spTree>
    <p:extLst>
      <p:ext uri="{BB962C8B-B14F-4D97-AF65-F5344CB8AC3E}">
        <p14:creationId xmlns:p14="http://schemas.microsoft.com/office/powerpoint/2010/main" val="2297998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857750"/>
            <a:ext cx="6858000" cy="1847850"/>
          </a:xfrm>
        </p:spPr>
        <p:txBody>
          <a:bodyPr>
            <a:normAutofit lnSpcReduction="10000"/>
          </a:bodyPr>
          <a:lstStyle/>
          <a:p>
            <a:pPr marL="0" indent="0">
              <a:buNone/>
            </a:pPr>
            <a:r>
              <a:rPr lang="en-US" dirty="0">
                <a:solidFill>
                  <a:schemeClr val="tx1"/>
                </a:solidFill>
              </a:rPr>
              <a:t>Cartouches of his birth and throne names are displayed between rampant </a:t>
            </a:r>
            <a:r>
              <a:rPr lang="en-US" dirty="0" err="1">
                <a:solidFill>
                  <a:schemeClr val="tx1"/>
                </a:solidFill>
              </a:rPr>
              <a:t>Sekhmet</a:t>
            </a:r>
            <a:r>
              <a:rPr lang="en-US" dirty="0">
                <a:solidFill>
                  <a:schemeClr val="tx1"/>
                </a:solidFill>
              </a:rPr>
              <a:t> lioness warrior images (perhaps with his head) crushing enemies of several ethnicities, while </a:t>
            </a:r>
            <a:r>
              <a:rPr lang="en-US" dirty="0" err="1">
                <a:solidFill>
                  <a:schemeClr val="tx1"/>
                </a:solidFill>
              </a:rPr>
              <a:t>Nekhbet</a:t>
            </a:r>
            <a:r>
              <a:rPr lang="en-US" dirty="0">
                <a:solidFill>
                  <a:schemeClr val="tx1"/>
                </a:solidFill>
              </a:rPr>
              <a:t> flies protectively </a:t>
            </a:r>
            <a:r>
              <a:rPr lang="en-US" dirty="0" smtClean="0">
                <a:solidFill>
                  <a:schemeClr val="tx1"/>
                </a:solidFill>
              </a:rPr>
              <a:t>above.</a:t>
            </a:r>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68580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39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52400"/>
            <a:ext cx="2819400" cy="2286000"/>
          </a:xfrm>
        </p:spPr>
        <p:txBody>
          <a:bodyPr>
            <a:normAutofit/>
          </a:bodyPr>
          <a:lstStyle/>
          <a:p>
            <a:pPr marL="0" indent="0">
              <a:buNone/>
            </a:pPr>
            <a:r>
              <a:rPr lang="en-US" dirty="0">
                <a:solidFill>
                  <a:schemeClr val="tx1"/>
                </a:solidFill>
              </a:rPr>
              <a:t>(Left) Stripped of all its jewels, the mummy of </a:t>
            </a:r>
            <a:r>
              <a:rPr lang="en-US" dirty="0" err="1">
                <a:solidFill>
                  <a:schemeClr val="tx1"/>
                </a:solidFill>
              </a:rPr>
              <a:t>Tutankhamun</a:t>
            </a:r>
            <a:r>
              <a:rPr lang="en-US" dirty="0">
                <a:solidFill>
                  <a:schemeClr val="tx1"/>
                </a:solidFill>
              </a:rPr>
              <a:t> remains in the Valley of the Kings in his </a:t>
            </a:r>
            <a:r>
              <a:rPr lang="en-US" dirty="0" smtClean="0">
                <a:solidFill>
                  <a:schemeClr val="tx1"/>
                </a:solidFill>
              </a:rPr>
              <a:t>KV62 chamber.</a:t>
            </a:r>
            <a:endParaRPr lang="en-US"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4788"/>
            <a:ext cx="1752600" cy="649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1066800"/>
            <a:ext cx="3725228" cy="426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67182" y="4132829"/>
            <a:ext cx="2290618" cy="1200329"/>
          </a:xfrm>
          <a:prstGeom prst="rect">
            <a:avLst/>
          </a:prstGeom>
          <a:noFill/>
        </p:spPr>
        <p:txBody>
          <a:bodyPr wrap="square" rtlCol="0">
            <a:spAutoFit/>
          </a:bodyPr>
          <a:lstStyle/>
          <a:p>
            <a:r>
              <a:rPr lang="en-US" sz="2400" dirty="0" smtClean="0"/>
              <a:t>(Right) Bust of Tut found in his tomb, 1922</a:t>
            </a:r>
            <a:endParaRPr lang="en-US" sz="2400" dirty="0"/>
          </a:p>
        </p:txBody>
      </p:sp>
    </p:spTree>
    <p:extLst>
      <p:ext uri="{BB962C8B-B14F-4D97-AF65-F5344CB8AC3E}">
        <p14:creationId xmlns:p14="http://schemas.microsoft.com/office/powerpoint/2010/main" val="743196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4530930"/>
            <a:ext cx="3276600" cy="1477963"/>
          </a:xfrm>
        </p:spPr>
        <p:txBody>
          <a:bodyPr/>
          <a:lstStyle/>
          <a:p>
            <a:pPr marL="0" indent="0">
              <a:buNone/>
            </a:pPr>
            <a:r>
              <a:rPr lang="en-US" dirty="0" smtClean="0">
                <a:solidFill>
                  <a:schemeClr val="tx1"/>
                </a:solidFill>
              </a:rPr>
              <a:t>(Above)Funerary </a:t>
            </a:r>
            <a:r>
              <a:rPr lang="en-US" dirty="0">
                <a:solidFill>
                  <a:schemeClr val="tx1"/>
                </a:solidFill>
              </a:rPr>
              <a:t>bust of the boy king, found in Saqqara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3276600" cy="437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374332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62525" y="170873"/>
            <a:ext cx="4038600" cy="1631216"/>
          </a:xfrm>
          <a:prstGeom prst="rect">
            <a:avLst/>
          </a:prstGeom>
          <a:noFill/>
        </p:spPr>
        <p:txBody>
          <a:bodyPr wrap="square" rtlCol="0">
            <a:spAutoFit/>
          </a:bodyPr>
          <a:lstStyle/>
          <a:p>
            <a:r>
              <a:rPr lang="en-US" sz="2000" dirty="0" smtClean="0"/>
              <a:t>(Below)Statue of </a:t>
            </a:r>
            <a:r>
              <a:rPr lang="en-US" sz="2000" dirty="0" err="1" smtClean="0"/>
              <a:t>Tutankhamun</a:t>
            </a:r>
            <a:r>
              <a:rPr lang="en-US" sz="2000" dirty="0" smtClean="0"/>
              <a:t> and </a:t>
            </a:r>
            <a:r>
              <a:rPr lang="en-US" sz="2000" dirty="0" err="1" smtClean="0"/>
              <a:t>Ankhesenamun</a:t>
            </a:r>
            <a:r>
              <a:rPr lang="en-US" sz="2000" dirty="0" smtClean="0"/>
              <a:t> at Luxor, hacked at during the </a:t>
            </a:r>
            <a:r>
              <a:rPr lang="en-US" sz="2000" dirty="0" err="1" smtClean="0"/>
              <a:t>damnatio</a:t>
            </a:r>
            <a:r>
              <a:rPr lang="en-US" sz="2000" dirty="0" smtClean="0"/>
              <a:t> </a:t>
            </a:r>
            <a:r>
              <a:rPr lang="en-US" sz="2000" dirty="0" err="1" smtClean="0"/>
              <a:t>memoriae</a:t>
            </a:r>
            <a:r>
              <a:rPr lang="en-US" sz="2000" dirty="0" smtClean="0"/>
              <a:t> campaign against the </a:t>
            </a:r>
            <a:r>
              <a:rPr lang="en-US" sz="2000" dirty="0" err="1" smtClean="0"/>
              <a:t>Amarna</a:t>
            </a:r>
            <a:r>
              <a:rPr lang="en-US" sz="2000" dirty="0" smtClean="0"/>
              <a:t> line of </a:t>
            </a:r>
            <a:r>
              <a:rPr lang="en-US" sz="2000" dirty="0" err="1" smtClean="0"/>
              <a:t>Thutmoside</a:t>
            </a:r>
            <a:r>
              <a:rPr lang="en-US" sz="2000" dirty="0" smtClean="0"/>
              <a:t> pharaohs.</a:t>
            </a:r>
            <a:endParaRPr lang="en-US" sz="2000" dirty="0"/>
          </a:p>
        </p:txBody>
      </p:sp>
    </p:spTree>
    <p:extLst>
      <p:ext uri="{BB962C8B-B14F-4D97-AF65-F5344CB8AC3E}">
        <p14:creationId xmlns:p14="http://schemas.microsoft.com/office/powerpoint/2010/main" val="1812132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4200" y="152400"/>
            <a:ext cx="4673600" cy="1386032"/>
          </a:xfrm>
        </p:spPr>
        <p:txBody>
          <a:bodyPr>
            <a:normAutofit fontScale="92500" lnSpcReduction="10000"/>
          </a:bodyPr>
          <a:lstStyle/>
          <a:p>
            <a:pPr marL="0" indent="0">
              <a:buNone/>
            </a:pPr>
            <a:r>
              <a:rPr lang="en-US" dirty="0" smtClean="0">
                <a:solidFill>
                  <a:schemeClr val="tx1"/>
                </a:solidFill>
              </a:rPr>
              <a:t>(Left) Signet </a:t>
            </a:r>
            <a:r>
              <a:rPr lang="en-US" dirty="0">
                <a:solidFill>
                  <a:schemeClr val="tx1"/>
                </a:solidFill>
              </a:rPr>
              <a:t>ring, with cartouche, for the Pharaoh </a:t>
            </a:r>
            <a:r>
              <a:rPr lang="en-US" dirty="0" err="1">
                <a:solidFill>
                  <a:schemeClr val="tx1"/>
                </a:solidFill>
              </a:rPr>
              <a:t>Tutankhamun</a:t>
            </a:r>
            <a:r>
              <a:rPr lang="en-US" dirty="0">
                <a:solidFill>
                  <a:schemeClr val="tx1"/>
                </a:solidFill>
              </a:rPr>
              <a:t>:"Perfect God, Lord of the Two Lands"–('</a:t>
            </a:r>
            <a:r>
              <a:rPr lang="en-US" dirty="0" err="1">
                <a:solidFill>
                  <a:schemeClr val="tx1"/>
                </a:solidFill>
              </a:rPr>
              <a:t>Ntr-Nfr</a:t>
            </a:r>
            <a:r>
              <a:rPr lang="en-US" dirty="0">
                <a:solidFill>
                  <a:schemeClr val="tx1"/>
                </a:solidFill>
              </a:rPr>
              <a:t>, Neb-</a:t>
            </a:r>
            <a:r>
              <a:rPr lang="en-US" dirty="0" err="1">
                <a:solidFill>
                  <a:schemeClr val="tx1"/>
                </a:solidFill>
              </a:rPr>
              <a:t>taui</a:t>
            </a:r>
            <a:r>
              <a:rPr lang="en-US" dirty="0">
                <a:solidFill>
                  <a:schemeClr val="tx1"/>
                </a:solidFill>
              </a:rPr>
              <a:t>' - right to left</a:t>
            </a:r>
          </a:p>
          <a:p>
            <a:pPr marL="0" indent="0">
              <a:buNone/>
            </a:pPr>
            <a:endParaRPr lang="en-US"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2418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38400"/>
            <a:ext cx="340139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4600" y="3971835"/>
            <a:ext cx="3048000" cy="1200329"/>
          </a:xfrm>
          <a:prstGeom prst="rect">
            <a:avLst/>
          </a:prstGeom>
          <a:noFill/>
        </p:spPr>
        <p:txBody>
          <a:bodyPr wrap="square" rtlCol="0">
            <a:spAutoFit/>
          </a:bodyPr>
          <a:lstStyle/>
          <a:p>
            <a:r>
              <a:rPr lang="en-US" sz="2400" dirty="0" smtClean="0"/>
              <a:t>(Right) </a:t>
            </a:r>
            <a:r>
              <a:rPr lang="en-US" sz="2400" dirty="0" err="1" smtClean="0"/>
              <a:t>Tutankhamun</a:t>
            </a:r>
            <a:r>
              <a:rPr lang="en-US" sz="2400" dirty="0" smtClean="0"/>
              <a:t> receives flowers from </a:t>
            </a:r>
            <a:r>
              <a:rPr lang="en-US" sz="2400" dirty="0" err="1" smtClean="0"/>
              <a:t>Ankhesenamen</a:t>
            </a:r>
            <a:endParaRPr lang="en-US" sz="2400" dirty="0"/>
          </a:p>
        </p:txBody>
      </p:sp>
    </p:spTree>
    <p:extLst>
      <p:ext uri="{BB962C8B-B14F-4D97-AF65-F5344CB8AC3E}">
        <p14:creationId xmlns:p14="http://schemas.microsoft.com/office/powerpoint/2010/main" val="74169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52400"/>
            <a:ext cx="2667000" cy="1124527"/>
          </a:xfrm>
        </p:spPr>
        <p:txBody>
          <a:bodyPr>
            <a:normAutofit lnSpcReduction="10000"/>
          </a:bodyPr>
          <a:lstStyle/>
          <a:p>
            <a:pPr marL="0" indent="0">
              <a:buNone/>
            </a:pPr>
            <a:r>
              <a:rPr lang="en-US" dirty="0" smtClean="0">
                <a:solidFill>
                  <a:schemeClr val="tx1"/>
                </a:solidFill>
              </a:rPr>
              <a:t>(Left) The </a:t>
            </a:r>
            <a:r>
              <a:rPr lang="en-US" dirty="0" err="1" smtClean="0">
                <a:solidFill>
                  <a:schemeClr val="tx1"/>
                </a:solidFill>
              </a:rPr>
              <a:t>openening</a:t>
            </a:r>
            <a:r>
              <a:rPr lang="en-US" dirty="0" smtClean="0">
                <a:solidFill>
                  <a:schemeClr val="tx1"/>
                </a:solidFill>
              </a:rPr>
              <a:t> of King </a:t>
            </a:r>
            <a:r>
              <a:rPr lang="en-US" dirty="0" err="1" smtClean="0">
                <a:solidFill>
                  <a:schemeClr val="tx1"/>
                </a:solidFill>
              </a:rPr>
              <a:t>Tut’s</a:t>
            </a:r>
            <a:r>
              <a:rPr lang="en-US" dirty="0" smtClean="0">
                <a:solidFill>
                  <a:schemeClr val="tx1"/>
                </a:solidFill>
              </a:rPr>
              <a:t> tomb in 1922</a:t>
            </a:r>
            <a:endParaRPr lang="en-US"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124200" cy="442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352800"/>
            <a:ext cx="4368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6709" y="2521803"/>
            <a:ext cx="4267200" cy="830997"/>
          </a:xfrm>
          <a:prstGeom prst="rect">
            <a:avLst/>
          </a:prstGeom>
          <a:noFill/>
        </p:spPr>
        <p:txBody>
          <a:bodyPr wrap="square" rtlCol="0">
            <a:spAutoFit/>
          </a:bodyPr>
          <a:lstStyle/>
          <a:p>
            <a:r>
              <a:rPr lang="en-US" sz="2400" dirty="0" smtClean="0"/>
              <a:t>(Below) </a:t>
            </a:r>
            <a:r>
              <a:rPr lang="en-US" sz="2400" dirty="0" err="1" smtClean="0"/>
              <a:t>Tutankhamun's</a:t>
            </a:r>
            <a:r>
              <a:rPr lang="en-US" sz="2400" dirty="0" smtClean="0"/>
              <a:t> chest now in the Cairo Museum.</a:t>
            </a:r>
            <a:endParaRPr lang="en-US" sz="2400" dirty="0"/>
          </a:p>
        </p:txBody>
      </p:sp>
    </p:spTree>
    <p:extLst>
      <p:ext uri="{BB962C8B-B14F-4D97-AF65-F5344CB8AC3E}">
        <p14:creationId xmlns:p14="http://schemas.microsoft.com/office/powerpoint/2010/main" val="1248808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9896" y="170873"/>
            <a:ext cx="4081704" cy="895927"/>
          </a:xfrm>
        </p:spPr>
        <p:txBody>
          <a:bodyPr/>
          <a:lstStyle/>
          <a:p>
            <a:pPr marL="0" indent="0">
              <a:buNone/>
            </a:pPr>
            <a:r>
              <a:rPr lang="en-US" dirty="0" smtClean="0">
                <a:solidFill>
                  <a:schemeClr val="tx1"/>
                </a:solidFill>
              </a:rPr>
              <a:t>(Left) Tomb </a:t>
            </a:r>
            <a:r>
              <a:rPr lang="en-US" dirty="0">
                <a:solidFill>
                  <a:schemeClr val="tx1"/>
                </a:solidFill>
              </a:rPr>
              <a:t>of </a:t>
            </a:r>
            <a:r>
              <a:rPr lang="en-US" dirty="0" err="1">
                <a:solidFill>
                  <a:schemeClr val="tx1"/>
                </a:solidFill>
              </a:rPr>
              <a:t>Tutankhamun</a:t>
            </a:r>
            <a:r>
              <a:rPr lang="en-US" dirty="0">
                <a:solidFill>
                  <a:schemeClr val="tx1"/>
                </a:solidFill>
              </a:rPr>
              <a:t> in the Valley of the Kings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0873"/>
            <a:ext cx="4750569" cy="356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00"/>
            <a:ext cx="4800600" cy="291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35242" y="4067853"/>
            <a:ext cx="3867727" cy="1200329"/>
          </a:xfrm>
          <a:prstGeom prst="rect">
            <a:avLst/>
          </a:prstGeom>
          <a:noFill/>
        </p:spPr>
        <p:txBody>
          <a:bodyPr wrap="square" rtlCol="0">
            <a:spAutoFit/>
          </a:bodyPr>
          <a:lstStyle/>
          <a:p>
            <a:r>
              <a:rPr lang="en-US" sz="2400" dirty="0" smtClean="0"/>
              <a:t>(Right)"King Tut Saloon", Louisiana in case your not </a:t>
            </a:r>
          </a:p>
          <a:p>
            <a:r>
              <a:rPr lang="en-US" sz="2400" dirty="0" smtClean="0"/>
              <a:t>in the mood for </a:t>
            </a:r>
            <a:r>
              <a:rPr lang="en-US" sz="2400" dirty="0" err="1" smtClean="0"/>
              <a:t>chinese</a:t>
            </a:r>
            <a:endParaRPr lang="en-US" sz="2400" dirty="0"/>
          </a:p>
        </p:txBody>
      </p:sp>
    </p:spTree>
    <p:extLst>
      <p:ext uri="{BB962C8B-B14F-4D97-AF65-F5344CB8AC3E}">
        <p14:creationId xmlns:p14="http://schemas.microsoft.com/office/powerpoint/2010/main" val="6816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45" y="3450809"/>
            <a:ext cx="4800600" cy="1026518"/>
          </a:xfrm>
        </p:spPr>
        <p:txBody>
          <a:bodyPr>
            <a:normAutofit/>
          </a:bodyPr>
          <a:lstStyle/>
          <a:p>
            <a:pPr marL="0" indent="0">
              <a:buNone/>
            </a:pPr>
            <a:r>
              <a:rPr lang="en-US" dirty="0" smtClean="0">
                <a:solidFill>
                  <a:schemeClr val="tx1"/>
                </a:solidFill>
              </a:rPr>
              <a:t>(Above) The </a:t>
            </a:r>
            <a:r>
              <a:rPr lang="en-US" dirty="0">
                <a:solidFill>
                  <a:schemeClr val="tx1"/>
                </a:solidFill>
              </a:rPr>
              <a:t>gilded bier from the base of </a:t>
            </a:r>
            <a:r>
              <a:rPr lang="en-US" dirty="0" err="1">
                <a:solidFill>
                  <a:schemeClr val="tx1"/>
                </a:solidFill>
              </a:rPr>
              <a:t>Tutankhamun's</a:t>
            </a:r>
            <a:r>
              <a:rPr lang="en-US" dirty="0">
                <a:solidFill>
                  <a:schemeClr val="tx1"/>
                </a:solidFill>
              </a:rPr>
              <a:t> Sarcophagus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636"/>
            <a:ext cx="6781800" cy="328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512" y="3886200"/>
            <a:ext cx="3766088" cy="277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20312" y="5274945"/>
            <a:ext cx="3505200" cy="1200329"/>
          </a:xfrm>
          <a:prstGeom prst="rect">
            <a:avLst/>
          </a:prstGeom>
          <a:noFill/>
        </p:spPr>
        <p:txBody>
          <a:bodyPr wrap="square" rtlCol="0">
            <a:spAutoFit/>
          </a:bodyPr>
          <a:lstStyle/>
          <a:p>
            <a:r>
              <a:rPr lang="en-US" sz="2400" dirty="0" smtClean="0"/>
              <a:t>(Right) A pectoral belonging to </a:t>
            </a:r>
            <a:r>
              <a:rPr lang="en-US" sz="2400" dirty="0" err="1" smtClean="0"/>
              <a:t>Tutankhamun</a:t>
            </a:r>
            <a:r>
              <a:rPr lang="en-US" sz="2400" dirty="0" smtClean="0"/>
              <a:t>, representing his </a:t>
            </a:r>
            <a:r>
              <a:rPr lang="en-US" sz="2400" dirty="0" err="1" smtClean="0"/>
              <a:t>Prenomen</a:t>
            </a:r>
            <a:endParaRPr lang="en-US" sz="2400" dirty="0"/>
          </a:p>
        </p:txBody>
      </p:sp>
    </p:spTree>
    <p:extLst>
      <p:ext uri="{BB962C8B-B14F-4D97-AF65-F5344CB8AC3E}">
        <p14:creationId xmlns:p14="http://schemas.microsoft.com/office/powerpoint/2010/main" val="44446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144</TotalTime>
  <Words>470</Words>
  <Application>Microsoft Office PowerPoint</Application>
  <PresentationFormat>On-screen Show (4:3)</PresentationFormat>
  <Paragraphs>23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Thatch</vt:lpstr>
      <vt:lpstr>King Tut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ANCIENT EGYPT</vt:lpstr>
    </vt:vector>
  </TitlesOfParts>
  <Company>M-DCPS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Tut</dc:title>
  <dc:creator>Tresvant, Rose M.</dc:creator>
  <cp:lastModifiedBy>Tresvant, Rose M.</cp:lastModifiedBy>
  <cp:revision>10</cp:revision>
  <dcterms:created xsi:type="dcterms:W3CDTF">2013-08-26T12:23:09Z</dcterms:created>
  <dcterms:modified xsi:type="dcterms:W3CDTF">2013-09-03T15:17:18Z</dcterms:modified>
</cp:coreProperties>
</file>